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3" r:id="rId3"/>
    <p:sldId id="274" r:id="rId4"/>
    <p:sldId id="280" r:id="rId5"/>
    <p:sldId id="278" r:id="rId6"/>
    <p:sldId id="295" r:id="rId7"/>
    <p:sldId id="279" r:id="rId8"/>
    <p:sldId id="290" r:id="rId9"/>
    <p:sldId id="287" r:id="rId10"/>
    <p:sldId id="292" r:id="rId11"/>
    <p:sldId id="289" r:id="rId12"/>
    <p:sldId id="291" r:id="rId13"/>
    <p:sldId id="273" r:id="rId14"/>
    <p:sldId id="296" r:id="rId15"/>
    <p:sldId id="294" r:id="rId16"/>
    <p:sldId id="293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9" d="100"/>
        <a:sy n="3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C363E-F9FF-4872-BE2D-2C2FE775BF17}" type="datetimeFigureOut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B160D-6E60-4104-806B-285E0DC6FDC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/>
        </p:nvGrpSpPr>
        <p:grpSpPr>
          <a:xfrm>
            <a:off x="1142976" y="1142984"/>
            <a:ext cx="6756692" cy="3143272"/>
            <a:chOff x="1214414" y="0"/>
            <a:chExt cx="6756692" cy="314327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4414" y="0"/>
              <a:ext cx="6756692" cy="314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textruta 3"/>
            <p:cNvSpPr txBox="1"/>
            <p:nvPr/>
          </p:nvSpPr>
          <p:spPr>
            <a:xfrm>
              <a:off x="2928926" y="2285992"/>
              <a:ext cx="312515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4000" dirty="0" smtClean="0"/>
                <a:t>Kap 1 </a:t>
              </a:r>
              <a:r>
                <a:rPr lang="sv-SE" sz="4000" dirty="0" err="1" smtClean="0"/>
                <a:t>Z-boken</a:t>
              </a:r>
              <a:endParaRPr lang="sv-SE" sz="4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4452526" cy="1000132"/>
          </a:xfrm>
        </p:spPr>
        <p:txBody>
          <a:bodyPr>
            <a:normAutofit/>
          </a:bodyPr>
          <a:lstStyle/>
          <a:p>
            <a:r>
              <a:rPr lang="sv-SE" dirty="0" smtClean="0"/>
              <a:t>Grundpotensform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907704" y="3140968"/>
            <a:ext cx="4452526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 · 10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4283968" y="2996952"/>
            <a:ext cx="1152128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Reella tal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187624" y="2420888"/>
            <a:ext cx="444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Bodoni MT Condensed" pitchFamily="18" charset="0"/>
              </a:rPr>
              <a:t>0</a:t>
            </a:r>
            <a:endParaRPr lang="sv-SE" sz="6000" dirty="0">
              <a:latin typeface="Bodoni MT Condensed" pitchFamily="18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429124" y="2928934"/>
            <a:ext cx="992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Aharoni" pitchFamily="2" charset="-79"/>
                <a:cs typeface="Aharoni" pitchFamily="2" charset="-79"/>
              </a:rPr>
              <a:t>0,3</a:t>
            </a:r>
            <a:endParaRPr lang="sv-SE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643042" y="4286257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dirty="0" smtClean="0">
                <a:latin typeface="Bradley Hand ITC" pitchFamily="66" charset="0"/>
              </a:rPr>
              <a:t>-0,25</a:t>
            </a:r>
            <a:endParaRPr lang="sv-SE" sz="6000" dirty="0">
              <a:latin typeface="Bradley Hand ITC" pitchFamily="66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857884" y="4357694"/>
            <a:ext cx="16687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Broadway" pitchFamily="82" charset="0"/>
              </a:rPr>
              <a:t>-1,1</a:t>
            </a:r>
            <a:endParaRPr lang="sv-SE" sz="6000" dirty="0">
              <a:latin typeface="Broadway" pitchFamily="82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203848" y="234888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1</a:t>
            </a:r>
            <a:endParaRPr lang="sv-SE" sz="5400" dirty="0"/>
          </a:p>
        </p:txBody>
      </p:sp>
      <p:cxnSp>
        <p:nvCxnSpPr>
          <p:cNvPr id="9" name="Rak 8"/>
          <p:cNvCxnSpPr/>
          <p:nvPr/>
        </p:nvCxnSpPr>
        <p:spPr>
          <a:xfrm>
            <a:off x="3131270" y="313469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3238488" y="306862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5</a:t>
            </a:r>
            <a:endParaRPr lang="sv-SE" sz="5400" dirty="0"/>
          </a:p>
        </p:txBody>
      </p:sp>
      <p:sp>
        <p:nvSpPr>
          <p:cNvPr id="11" name="textruta 10"/>
          <p:cNvSpPr txBox="1"/>
          <p:nvPr/>
        </p:nvSpPr>
        <p:spPr>
          <a:xfrm>
            <a:off x="6841616" y="234921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3</a:t>
            </a:r>
            <a:endParaRPr lang="sv-SE" sz="5400" dirty="0"/>
          </a:p>
        </p:txBody>
      </p:sp>
      <p:cxnSp>
        <p:nvCxnSpPr>
          <p:cNvPr id="12" name="Rak 11"/>
          <p:cNvCxnSpPr/>
          <p:nvPr/>
        </p:nvCxnSpPr>
        <p:spPr>
          <a:xfrm>
            <a:off x="6769038" y="3135034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6804248" y="306896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4</a:t>
            </a:r>
            <a:endParaRPr lang="sv-SE" sz="5400" dirty="0"/>
          </a:p>
        </p:txBody>
      </p:sp>
      <p:sp>
        <p:nvSpPr>
          <p:cNvPr id="14" name="textruta 13"/>
          <p:cNvSpPr txBox="1"/>
          <p:nvPr/>
        </p:nvSpPr>
        <p:spPr>
          <a:xfrm>
            <a:off x="6372200" y="2636912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</a:t>
            </a:r>
            <a:endParaRPr lang="sv-SE" sz="5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509120"/>
            <a:ext cx="1110492" cy="107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ruta 14"/>
          <p:cNvSpPr txBox="1"/>
          <p:nvPr/>
        </p:nvSpPr>
        <p:spPr>
          <a:xfrm>
            <a:off x="1259632" y="5373216"/>
            <a:ext cx="822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Aharoni" pitchFamily="2" charset="-79"/>
                <a:cs typeface="Aharoni" pitchFamily="2" charset="-79"/>
              </a:rPr>
              <a:t>23</a:t>
            </a:r>
            <a:endParaRPr lang="sv-SE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611560" y="3501008"/>
            <a:ext cx="7377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Aharoni" pitchFamily="2" charset="-79"/>
                <a:cs typeface="Aharoni" pitchFamily="2" charset="-79"/>
              </a:rPr>
              <a:t>-4</a:t>
            </a:r>
            <a:endParaRPr lang="sv-SE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Motsatta tal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123728" y="2276872"/>
            <a:ext cx="439735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Bodoni MT Condensed" pitchFamily="18" charset="0"/>
              </a:rPr>
              <a:t>  -2				  2</a:t>
            </a:r>
          </a:p>
          <a:p>
            <a:r>
              <a:rPr lang="sv-SE" sz="6000" dirty="0" smtClean="0">
                <a:latin typeface="Bodoni MT Condensed" pitchFamily="18" charset="0"/>
              </a:rPr>
              <a:t>  -9				  9</a:t>
            </a:r>
          </a:p>
          <a:p>
            <a:r>
              <a:rPr lang="sv-SE" sz="6000" dirty="0" smtClean="0">
                <a:latin typeface="Bodoni MT Condensed" pitchFamily="18" charset="0"/>
              </a:rPr>
              <a:t>-27				27</a:t>
            </a:r>
            <a:endParaRPr lang="sv-SE" sz="6000" dirty="0">
              <a:latin typeface="Bodoni MT Condensed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071802" y="1142984"/>
            <a:ext cx="2357454" cy="1000132"/>
          </a:xfrm>
        </p:spPr>
        <p:txBody>
          <a:bodyPr/>
          <a:lstStyle/>
          <a:p>
            <a:r>
              <a:rPr lang="sv-SE" dirty="0" smtClean="0"/>
              <a:t>Potens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203848" y="2348880"/>
            <a:ext cx="186764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20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  <a:endParaRPr lang="sv-SE" sz="20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427984" y="2701369"/>
            <a:ext cx="12961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endParaRPr lang="sv-SE" sz="6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071802" y="1142984"/>
            <a:ext cx="2357454" cy="1000132"/>
          </a:xfrm>
        </p:spPr>
        <p:txBody>
          <a:bodyPr/>
          <a:lstStyle/>
          <a:p>
            <a:r>
              <a:rPr lang="sv-SE" dirty="0" smtClean="0"/>
              <a:t>Bas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203848" y="2348880"/>
            <a:ext cx="186764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20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  <a:endParaRPr lang="sv-SE" sz="20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427984" y="2701369"/>
            <a:ext cx="12961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endParaRPr lang="sv-SE" sz="6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cxnSp>
        <p:nvCxnSpPr>
          <p:cNvPr id="7" name="Rak pil 6"/>
          <p:cNvCxnSpPr/>
          <p:nvPr/>
        </p:nvCxnSpPr>
        <p:spPr>
          <a:xfrm flipH="1" flipV="1">
            <a:off x="4860032" y="4581128"/>
            <a:ext cx="1368152" cy="8640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71800" y="1196752"/>
            <a:ext cx="3523262" cy="1076934"/>
          </a:xfrm>
        </p:spPr>
        <p:txBody>
          <a:bodyPr>
            <a:normAutofit/>
          </a:bodyPr>
          <a:lstStyle/>
          <a:p>
            <a:r>
              <a:rPr lang="sv-SE" dirty="0" smtClean="0"/>
              <a:t>Bråkform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089088" y="285327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1</a:t>
            </a:r>
            <a:endParaRPr lang="sv-SE" sz="5400" dirty="0"/>
          </a:p>
        </p:txBody>
      </p:sp>
      <p:cxnSp>
        <p:nvCxnSpPr>
          <p:cNvPr id="9" name="Rak 8"/>
          <p:cNvCxnSpPr/>
          <p:nvPr/>
        </p:nvCxnSpPr>
        <p:spPr>
          <a:xfrm>
            <a:off x="2016510" y="363909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2123728" y="357301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5</a:t>
            </a:r>
            <a:endParaRPr lang="sv-SE" sz="5400" dirty="0"/>
          </a:p>
        </p:txBody>
      </p:sp>
      <p:sp>
        <p:nvSpPr>
          <p:cNvPr id="18" name="textruta 17"/>
          <p:cNvSpPr txBox="1"/>
          <p:nvPr/>
        </p:nvSpPr>
        <p:spPr>
          <a:xfrm>
            <a:off x="4177320" y="285327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3</a:t>
            </a:r>
            <a:endParaRPr lang="sv-SE" sz="5400" dirty="0"/>
          </a:p>
        </p:txBody>
      </p:sp>
      <p:cxnSp>
        <p:nvCxnSpPr>
          <p:cNvPr id="19" name="Rak 18"/>
          <p:cNvCxnSpPr/>
          <p:nvPr/>
        </p:nvCxnSpPr>
        <p:spPr>
          <a:xfrm>
            <a:off x="4104742" y="363909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ruta 19"/>
          <p:cNvSpPr txBox="1"/>
          <p:nvPr/>
        </p:nvSpPr>
        <p:spPr>
          <a:xfrm>
            <a:off x="4139952" y="357301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4</a:t>
            </a:r>
            <a:endParaRPr lang="sv-SE" sz="5400" dirty="0"/>
          </a:p>
        </p:txBody>
      </p:sp>
      <p:sp>
        <p:nvSpPr>
          <p:cNvPr id="23" name="textruta 22"/>
          <p:cNvSpPr txBox="1"/>
          <p:nvPr/>
        </p:nvSpPr>
        <p:spPr>
          <a:xfrm>
            <a:off x="3707904" y="3140968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</a:t>
            </a:r>
            <a:endParaRPr lang="sv-SE" sz="5400" dirty="0"/>
          </a:p>
        </p:txBody>
      </p:sp>
      <p:sp>
        <p:nvSpPr>
          <p:cNvPr id="21" name="textruta 20"/>
          <p:cNvSpPr txBox="1"/>
          <p:nvPr/>
        </p:nvSpPr>
        <p:spPr>
          <a:xfrm>
            <a:off x="6628564" y="285327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7</a:t>
            </a:r>
            <a:endParaRPr lang="sv-SE" sz="5400" dirty="0"/>
          </a:p>
        </p:txBody>
      </p:sp>
      <p:cxnSp>
        <p:nvCxnSpPr>
          <p:cNvPr id="22" name="Rak 21"/>
          <p:cNvCxnSpPr/>
          <p:nvPr/>
        </p:nvCxnSpPr>
        <p:spPr>
          <a:xfrm>
            <a:off x="6481006" y="363909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/>
          <p:cNvSpPr txBox="1"/>
          <p:nvPr/>
        </p:nvSpPr>
        <p:spPr>
          <a:xfrm>
            <a:off x="6588224" y="357301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8</a:t>
            </a:r>
            <a:endParaRPr lang="sv-SE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sv-SE" dirty="0" smtClean="0"/>
              <a:t>Tiopotens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3707904" y="3140968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/>
              <a:t>10</a:t>
            </a:r>
            <a:endParaRPr lang="sv-SE" sz="4800" dirty="0"/>
          </a:p>
        </p:txBody>
      </p:sp>
      <p:sp>
        <p:nvSpPr>
          <p:cNvPr id="5" name="textruta 4"/>
          <p:cNvSpPr txBox="1"/>
          <p:nvPr/>
        </p:nvSpPr>
        <p:spPr>
          <a:xfrm>
            <a:off x="4344576" y="299125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7</a:t>
            </a:r>
            <a:endParaRPr lang="sv-SE" sz="3600" dirty="0"/>
          </a:p>
        </p:txBody>
      </p:sp>
      <p:sp>
        <p:nvSpPr>
          <p:cNvPr id="7" name="textruta 6"/>
          <p:cNvSpPr txBox="1"/>
          <p:nvPr/>
        </p:nvSpPr>
        <p:spPr>
          <a:xfrm>
            <a:off x="1619672" y="249289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/>
              <a:t>10</a:t>
            </a:r>
            <a:endParaRPr lang="sv-SE" sz="4800" dirty="0"/>
          </a:p>
        </p:txBody>
      </p:sp>
      <p:sp>
        <p:nvSpPr>
          <p:cNvPr id="8" name="textruta 7"/>
          <p:cNvSpPr txBox="1"/>
          <p:nvPr/>
        </p:nvSpPr>
        <p:spPr>
          <a:xfrm>
            <a:off x="2256344" y="234318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4</a:t>
            </a:r>
            <a:endParaRPr lang="sv-SE" sz="3600" dirty="0"/>
          </a:p>
        </p:txBody>
      </p:sp>
      <p:sp>
        <p:nvSpPr>
          <p:cNvPr id="9" name="textruta 8"/>
          <p:cNvSpPr txBox="1"/>
          <p:nvPr/>
        </p:nvSpPr>
        <p:spPr>
          <a:xfrm>
            <a:off x="5940152" y="306896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/>
              <a:t>10</a:t>
            </a:r>
            <a:endParaRPr lang="sv-SE" sz="4800" dirty="0"/>
          </a:p>
        </p:txBody>
      </p:sp>
      <p:sp>
        <p:nvSpPr>
          <p:cNvPr id="10" name="textruta 9"/>
          <p:cNvSpPr txBox="1"/>
          <p:nvPr/>
        </p:nvSpPr>
        <p:spPr>
          <a:xfrm>
            <a:off x="6576824" y="291924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0</a:t>
            </a:r>
            <a:endParaRPr lang="sv-SE" sz="3600" dirty="0"/>
          </a:p>
        </p:txBody>
      </p:sp>
      <p:sp>
        <p:nvSpPr>
          <p:cNvPr id="11" name="textruta 10"/>
          <p:cNvSpPr txBox="1"/>
          <p:nvPr/>
        </p:nvSpPr>
        <p:spPr>
          <a:xfrm>
            <a:off x="2051720" y="4221088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/>
              <a:t>10</a:t>
            </a:r>
            <a:endParaRPr lang="sv-SE" sz="4800" dirty="0"/>
          </a:p>
        </p:txBody>
      </p:sp>
      <p:sp>
        <p:nvSpPr>
          <p:cNvPr id="12" name="textruta 11"/>
          <p:cNvSpPr txBox="1"/>
          <p:nvPr/>
        </p:nvSpPr>
        <p:spPr>
          <a:xfrm>
            <a:off x="2688392" y="407137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3</a:t>
            </a:r>
            <a:endParaRPr lang="sv-SE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71800" y="764704"/>
            <a:ext cx="3302108" cy="1071570"/>
          </a:xfrm>
        </p:spPr>
        <p:txBody>
          <a:bodyPr>
            <a:normAutofit/>
          </a:bodyPr>
          <a:lstStyle/>
          <a:p>
            <a:r>
              <a:rPr lang="sv-SE" dirty="0" smtClean="0"/>
              <a:t>Decimaltal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1547664" y="2348880"/>
            <a:ext cx="1622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-0,25</a:t>
            </a:r>
            <a:endParaRPr lang="sv-SE" sz="5400" dirty="0"/>
          </a:p>
        </p:txBody>
      </p:sp>
      <p:sp>
        <p:nvSpPr>
          <p:cNvPr id="13" name="textruta 12"/>
          <p:cNvSpPr txBox="1"/>
          <p:nvPr/>
        </p:nvSpPr>
        <p:spPr>
          <a:xfrm>
            <a:off x="4211960" y="2132856"/>
            <a:ext cx="1410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0,25</a:t>
            </a:r>
            <a:endParaRPr lang="sv-SE" sz="5400" dirty="0"/>
          </a:p>
        </p:txBody>
      </p:sp>
      <p:sp>
        <p:nvSpPr>
          <p:cNvPr id="14" name="textruta 13"/>
          <p:cNvSpPr txBox="1"/>
          <p:nvPr/>
        </p:nvSpPr>
        <p:spPr>
          <a:xfrm>
            <a:off x="6372200" y="2636912"/>
            <a:ext cx="10599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0,5</a:t>
            </a:r>
            <a:endParaRPr lang="sv-SE" sz="5400" dirty="0"/>
          </a:p>
        </p:txBody>
      </p:sp>
      <p:sp>
        <p:nvSpPr>
          <p:cNvPr id="15" name="textruta 14"/>
          <p:cNvSpPr txBox="1"/>
          <p:nvPr/>
        </p:nvSpPr>
        <p:spPr>
          <a:xfrm>
            <a:off x="2195736" y="3789040"/>
            <a:ext cx="1410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0,99</a:t>
            </a:r>
            <a:endParaRPr lang="sv-SE" sz="5400" dirty="0"/>
          </a:p>
        </p:txBody>
      </p:sp>
      <p:sp>
        <p:nvSpPr>
          <p:cNvPr id="16" name="textruta 15"/>
          <p:cNvSpPr txBox="1"/>
          <p:nvPr/>
        </p:nvSpPr>
        <p:spPr>
          <a:xfrm>
            <a:off x="4716016" y="4005064"/>
            <a:ext cx="10599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0,1</a:t>
            </a:r>
            <a:endParaRPr lang="sv-SE" sz="5400" dirty="0"/>
          </a:p>
        </p:txBody>
      </p:sp>
      <p:sp>
        <p:nvSpPr>
          <p:cNvPr id="17" name="textruta 16"/>
          <p:cNvSpPr txBox="1"/>
          <p:nvPr/>
        </p:nvSpPr>
        <p:spPr>
          <a:xfrm>
            <a:off x="3275856" y="5085184"/>
            <a:ext cx="1762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0,001</a:t>
            </a:r>
            <a:endParaRPr lang="sv-SE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Negativa tal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708920"/>
            <a:ext cx="34385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339752" y="908720"/>
            <a:ext cx="4000528" cy="1470025"/>
          </a:xfrm>
        </p:spPr>
        <p:txBody>
          <a:bodyPr/>
          <a:lstStyle/>
          <a:p>
            <a:r>
              <a:rPr lang="sv-SE" dirty="0" smtClean="0"/>
              <a:t>Irrationella tal</a:t>
            </a:r>
            <a:endParaRPr lang="sv-S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6"/>
            <a:ext cx="175457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ruta 11"/>
          <p:cNvSpPr txBox="1"/>
          <p:nvPr/>
        </p:nvSpPr>
        <p:spPr>
          <a:xfrm>
            <a:off x="5724128" y="3212976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600" dirty="0" smtClean="0"/>
              <a:t>3</a:t>
            </a:r>
            <a:endParaRPr lang="sv-SE" sz="9600" dirty="0"/>
          </a:p>
        </p:txBody>
      </p:sp>
      <p:cxnSp>
        <p:nvCxnSpPr>
          <p:cNvPr id="14" name="Rak 13"/>
          <p:cNvCxnSpPr/>
          <p:nvPr/>
        </p:nvCxnSpPr>
        <p:spPr>
          <a:xfrm>
            <a:off x="5436096" y="4005064"/>
            <a:ext cx="72008" cy="3600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 flipH="1">
            <a:off x="5508104" y="3501008"/>
            <a:ext cx="144016" cy="9361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>
            <a:off x="5652120" y="3501008"/>
            <a:ext cx="9361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Naturliga tal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195736" y="2348880"/>
            <a:ext cx="51475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 1, 2, 3, 4, 5, 6…</a:t>
            </a:r>
            <a:endParaRPr lang="sv-SE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33800"/>
            <a:ext cx="29432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071802" y="1142984"/>
            <a:ext cx="2357454" cy="1000132"/>
          </a:xfrm>
        </p:spPr>
        <p:txBody>
          <a:bodyPr/>
          <a:lstStyle/>
          <a:p>
            <a:r>
              <a:rPr lang="sv-SE" dirty="0" smtClean="0"/>
              <a:t>Exponent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203848" y="2348880"/>
            <a:ext cx="186764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20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5</a:t>
            </a:r>
            <a:endParaRPr lang="sv-SE" sz="20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427984" y="2701369"/>
            <a:ext cx="12961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endParaRPr lang="sv-SE" sz="6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cxnSp>
        <p:nvCxnSpPr>
          <p:cNvPr id="7" name="Rak pil 6"/>
          <p:cNvCxnSpPr/>
          <p:nvPr/>
        </p:nvCxnSpPr>
        <p:spPr>
          <a:xfrm flipH="1">
            <a:off x="5364088" y="2348880"/>
            <a:ext cx="1224136" cy="7200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Prefix</a:t>
            </a:r>
            <a:endParaRPr lang="sv-S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20888"/>
            <a:ext cx="38766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lips 6"/>
          <p:cNvSpPr/>
          <p:nvPr/>
        </p:nvSpPr>
        <p:spPr>
          <a:xfrm>
            <a:off x="2627784" y="2060848"/>
            <a:ext cx="864096" cy="4536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sv-SE" dirty="0" smtClean="0"/>
              <a:t>Hela tal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89021" y="2708920"/>
            <a:ext cx="90549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Broadway" pitchFamily="82" charset="0"/>
              </a:rPr>
              <a:t>…-3, -2, -1, 0, 1, 2, 3…</a:t>
            </a:r>
            <a:endParaRPr lang="sv-SE" sz="6000" dirty="0">
              <a:latin typeface="Broadway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71800" y="1196752"/>
            <a:ext cx="3523262" cy="1076934"/>
          </a:xfrm>
        </p:spPr>
        <p:txBody>
          <a:bodyPr>
            <a:normAutofit/>
          </a:bodyPr>
          <a:lstStyle/>
          <a:p>
            <a:r>
              <a:rPr lang="sv-SE" dirty="0" smtClean="0"/>
              <a:t>Rationella tal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441016" y="2637248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1</a:t>
            </a:r>
            <a:endParaRPr lang="sv-SE" sz="5400" dirty="0"/>
          </a:p>
        </p:txBody>
      </p:sp>
      <p:cxnSp>
        <p:nvCxnSpPr>
          <p:cNvPr id="9" name="Rak 8"/>
          <p:cNvCxnSpPr/>
          <p:nvPr/>
        </p:nvCxnSpPr>
        <p:spPr>
          <a:xfrm>
            <a:off x="1368438" y="3423066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1475656" y="335699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5</a:t>
            </a:r>
            <a:endParaRPr lang="sv-SE" sz="5400" dirty="0"/>
          </a:p>
        </p:txBody>
      </p:sp>
      <p:sp>
        <p:nvSpPr>
          <p:cNvPr id="8" name="textruta 7"/>
          <p:cNvSpPr txBox="1"/>
          <p:nvPr/>
        </p:nvSpPr>
        <p:spPr>
          <a:xfrm>
            <a:off x="4067944" y="2708920"/>
            <a:ext cx="1622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-0,25</a:t>
            </a:r>
            <a:endParaRPr lang="sv-SE" sz="5400" dirty="0"/>
          </a:p>
        </p:txBody>
      </p:sp>
      <p:sp>
        <p:nvSpPr>
          <p:cNvPr id="12" name="textruta 11"/>
          <p:cNvSpPr txBox="1"/>
          <p:nvPr/>
        </p:nvSpPr>
        <p:spPr>
          <a:xfrm>
            <a:off x="2555776" y="3933056"/>
            <a:ext cx="1539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60 %</a:t>
            </a:r>
            <a:endParaRPr lang="sv-SE" sz="5400" dirty="0"/>
          </a:p>
        </p:txBody>
      </p:sp>
      <p:sp>
        <p:nvSpPr>
          <p:cNvPr id="13" name="textruta 12"/>
          <p:cNvSpPr txBox="1"/>
          <p:nvPr/>
        </p:nvSpPr>
        <p:spPr>
          <a:xfrm>
            <a:off x="4499992" y="407707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7</a:t>
            </a:r>
            <a:endParaRPr lang="sv-SE" sz="5400" dirty="0"/>
          </a:p>
        </p:txBody>
      </p:sp>
      <p:sp>
        <p:nvSpPr>
          <p:cNvPr id="14" name="textruta 13"/>
          <p:cNvSpPr txBox="1"/>
          <p:nvPr/>
        </p:nvSpPr>
        <p:spPr>
          <a:xfrm>
            <a:off x="6660232" y="2780928"/>
            <a:ext cx="747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-7</a:t>
            </a:r>
            <a:endParaRPr lang="sv-SE" sz="5400" dirty="0"/>
          </a:p>
        </p:txBody>
      </p:sp>
      <p:sp>
        <p:nvSpPr>
          <p:cNvPr id="15" name="textruta 14"/>
          <p:cNvSpPr txBox="1"/>
          <p:nvPr/>
        </p:nvSpPr>
        <p:spPr>
          <a:xfrm>
            <a:off x="5580112" y="4869160"/>
            <a:ext cx="10599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0,8</a:t>
            </a:r>
            <a:endParaRPr lang="sv-SE" sz="5400" dirty="0"/>
          </a:p>
        </p:txBody>
      </p:sp>
      <p:sp>
        <p:nvSpPr>
          <p:cNvPr id="16" name="textruta 15"/>
          <p:cNvSpPr txBox="1"/>
          <p:nvPr/>
        </p:nvSpPr>
        <p:spPr>
          <a:xfrm>
            <a:off x="3203848" y="5301208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12</a:t>
            </a:r>
            <a:endParaRPr lang="sv-SE" sz="5400" dirty="0"/>
          </a:p>
        </p:txBody>
      </p:sp>
      <p:sp>
        <p:nvSpPr>
          <p:cNvPr id="17" name="textruta 16"/>
          <p:cNvSpPr txBox="1"/>
          <p:nvPr/>
        </p:nvSpPr>
        <p:spPr>
          <a:xfrm>
            <a:off x="899592" y="5085184"/>
            <a:ext cx="109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-25</a:t>
            </a:r>
            <a:endParaRPr lang="sv-SE" sz="5400" dirty="0"/>
          </a:p>
        </p:txBody>
      </p:sp>
      <p:sp>
        <p:nvSpPr>
          <p:cNvPr id="18" name="textruta 17"/>
          <p:cNvSpPr txBox="1"/>
          <p:nvPr/>
        </p:nvSpPr>
        <p:spPr>
          <a:xfrm>
            <a:off x="7849728" y="436544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3</a:t>
            </a:r>
            <a:endParaRPr lang="sv-SE" sz="5400" dirty="0"/>
          </a:p>
        </p:txBody>
      </p:sp>
      <p:cxnSp>
        <p:nvCxnSpPr>
          <p:cNvPr id="19" name="Rak 18"/>
          <p:cNvCxnSpPr/>
          <p:nvPr/>
        </p:nvCxnSpPr>
        <p:spPr>
          <a:xfrm>
            <a:off x="7777150" y="515125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ruta 19"/>
          <p:cNvSpPr txBox="1"/>
          <p:nvPr/>
        </p:nvSpPr>
        <p:spPr>
          <a:xfrm>
            <a:off x="7812360" y="508518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4</a:t>
            </a:r>
            <a:endParaRPr lang="sv-SE" sz="5400" dirty="0"/>
          </a:p>
        </p:txBody>
      </p:sp>
      <p:sp>
        <p:nvSpPr>
          <p:cNvPr id="23" name="textruta 22"/>
          <p:cNvSpPr txBox="1"/>
          <p:nvPr/>
        </p:nvSpPr>
        <p:spPr>
          <a:xfrm>
            <a:off x="7380312" y="4653136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dirty="0" smtClean="0"/>
              <a:t>-</a:t>
            </a:r>
            <a:endParaRPr lang="sv-SE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122</Words>
  <Application>Microsoft Office PowerPoint</Application>
  <PresentationFormat>Bildspel på skärmen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Office-tema</vt:lpstr>
      <vt:lpstr>Bild 1</vt:lpstr>
      <vt:lpstr>Decimaltal</vt:lpstr>
      <vt:lpstr>Negativa tal</vt:lpstr>
      <vt:lpstr>Irrationella tal</vt:lpstr>
      <vt:lpstr>Naturliga tal</vt:lpstr>
      <vt:lpstr>Exponent</vt:lpstr>
      <vt:lpstr>Prefix</vt:lpstr>
      <vt:lpstr>Hela tal</vt:lpstr>
      <vt:lpstr>Rationella tal</vt:lpstr>
      <vt:lpstr>Grundpotensform</vt:lpstr>
      <vt:lpstr>Reella tal</vt:lpstr>
      <vt:lpstr>Motsatta tal</vt:lpstr>
      <vt:lpstr>Potens</vt:lpstr>
      <vt:lpstr>Bas</vt:lpstr>
      <vt:lpstr>Bråkform</vt:lpstr>
      <vt:lpstr>Tiopotens</vt:lpstr>
    </vt:vector>
  </TitlesOfParts>
  <Company>Trosa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Naturliga tal</dc:title>
  <dc:creator>Trosa Kommun</dc:creator>
  <cp:lastModifiedBy>convel18</cp:lastModifiedBy>
  <cp:revision>40</cp:revision>
  <dcterms:created xsi:type="dcterms:W3CDTF">2011-01-17T15:33:43Z</dcterms:created>
  <dcterms:modified xsi:type="dcterms:W3CDTF">2016-09-07T14:54:40Z</dcterms:modified>
</cp:coreProperties>
</file>